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59" r:id="rId7"/>
    <p:sldId id="262" r:id="rId8"/>
    <p:sldId id="263" r:id="rId9"/>
    <p:sldId id="269" r:id="rId10"/>
    <p:sldId id="270" r:id="rId11"/>
    <p:sldId id="273" r:id="rId12"/>
    <p:sldId id="272" r:id="rId13"/>
    <p:sldId id="271" r:id="rId14"/>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65" autoAdjust="0"/>
    <p:restoredTop sz="94660"/>
  </p:normalViewPr>
  <p:slideViewPr>
    <p:cSldViewPr snapToGrid="0">
      <p:cViewPr varScale="1">
        <p:scale>
          <a:sx n="73" d="100"/>
          <a:sy n="73" d="100"/>
        </p:scale>
        <p:origin x="7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r-B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BA"/>
          </a:p>
        </p:txBody>
      </p:sp>
      <p:sp>
        <p:nvSpPr>
          <p:cNvPr id="4" name="Date Placeholder 3"/>
          <p:cNvSpPr>
            <a:spLocks noGrp="1"/>
          </p:cNvSpPr>
          <p:nvPr>
            <p:ph type="dt" sz="half" idx="10"/>
          </p:nvPr>
        </p:nvSpPr>
        <p:spPr/>
        <p:txBody>
          <a:bodyPr/>
          <a:lstStyle/>
          <a:p>
            <a:fld id="{8F4787BA-37D6-4D37-9FBF-886A8137576F}" type="datetimeFigureOut">
              <a:rPr lang="hr-BA" smtClean="0"/>
              <a:t>19. 3. 2020.</a:t>
            </a:fld>
            <a:endParaRPr lang="hr-BA"/>
          </a:p>
        </p:txBody>
      </p:sp>
      <p:sp>
        <p:nvSpPr>
          <p:cNvPr id="5" name="Footer Placeholder 4"/>
          <p:cNvSpPr>
            <a:spLocks noGrp="1"/>
          </p:cNvSpPr>
          <p:nvPr>
            <p:ph type="ftr" sz="quarter" idx="11"/>
          </p:nvPr>
        </p:nvSpPr>
        <p:spPr/>
        <p:txBody>
          <a:bodyPr/>
          <a:lstStyle/>
          <a:p>
            <a:endParaRPr lang="hr-BA"/>
          </a:p>
        </p:txBody>
      </p:sp>
      <p:sp>
        <p:nvSpPr>
          <p:cNvPr id="6" name="Slide Number Placeholder 5"/>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1256292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B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p:cNvSpPr>
            <a:spLocks noGrp="1"/>
          </p:cNvSpPr>
          <p:nvPr>
            <p:ph type="dt" sz="half" idx="10"/>
          </p:nvPr>
        </p:nvSpPr>
        <p:spPr/>
        <p:txBody>
          <a:bodyPr/>
          <a:lstStyle/>
          <a:p>
            <a:fld id="{8F4787BA-37D6-4D37-9FBF-886A8137576F}" type="datetimeFigureOut">
              <a:rPr lang="hr-BA" smtClean="0"/>
              <a:t>19. 3. 2020.</a:t>
            </a:fld>
            <a:endParaRPr lang="hr-BA"/>
          </a:p>
        </p:txBody>
      </p:sp>
      <p:sp>
        <p:nvSpPr>
          <p:cNvPr id="5" name="Footer Placeholder 4"/>
          <p:cNvSpPr>
            <a:spLocks noGrp="1"/>
          </p:cNvSpPr>
          <p:nvPr>
            <p:ph type="ftr" sz="quarter" idx="11"/>
          </p:nvPr>
        </p:nvSpPr>
        <p:spPr/>
        <p:txBody>
          <a:bodyPr/>
          <a:lstStyle/>
          <a:p>
            <a:endParaRPr lang="hr-BA"/>
          </a:p>
        </p:txBody>
      </p:sp>
      <p:sp>
        <p:nvSpPr>
          <p:cNvPr id="6" name="Slide Number Placeholder 5"/>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202287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B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p:cNvSpPr>
            <a:spLocks noGrp="1"/>
          </p:cNvSpPr>
          <p:nvPr>
            <p:ph type="dt" sz="half" idx="10"/>
          </p:nvPr>
        </p:nvSpPr>
        <p:spPr/>
        <p:txBody>
          <a:bodyPr/>
          <a:lstStyle/>
          <a:p>
            <a:fld id="{8F4787BA-37D6-4D37-9FBF-886A8137576F}" type="datetimeFigureOut">
              <a:rPr lang="hr-BA" smtClean="0"/>
              <a:t>19. 3. 2020.</a:t>
            </a:fld>
            <a:endParaRPr lang="hr-BA"/>
          </a:p>
        </p:txBody>
      </p:sp>
      <p:sp>
        <p:nvSpPr>
          <p:cNvPr id="5" name="Footer Placeholder 4"/>
          <p:cNvSpPr>
            <a:spLocks noGrp="1"/>
          </p:cNvSpPr>
          <p:nvPr>
            <p:ph type="ftr" sz="quarter" idx="11"/>
          </p:nvPr>
        </p:nvSpPr>
        <p:spPr/>
        <p:txBody>
          <a:bodyPr/>
          <a:lstStyle/>
          <a:p>
            <a:endParaRPr lang="hr-BA"/>
          </a:p>
        </p:txBody>
      </p:sp>
      <p:sp>
        <p:nvSpPr>
          <p:cNvPr id="6" name="Slide Number Placeholder 5"/>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222289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B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p:cNvSpPr>
            <a:spLocks noGrp="1"/>
          </p:cNvSpPr>
          <p:nvPr>
            <p:ph type="dt" sz="half" idx="10"/>
          </p:nvPr>
        </p:nvSpPr>
        <p:spPr/>
        <p:txBody>
          <a:bodyPr/>
          <a:lstStyle/>
          <a:p>
            <a:fld id="{8F4787BA-37D6-4D37-9FBF-886A8137576F}" type="datetimeFigureOut">
              <a:rPr lang="hr-BA" smtClean="0"/>
              <a:t>19. 3. 2020.</a:t>
            </a:fld>
            <a:endParaRPr lang="hr-BA"/>
          </a:p>
        </p:txBody>
      </p:sp>
      <p:sp>
        <p:nvSpPr>
          <p:cNvPr id="5" name="Footer Placeholder 4"/>
          <p:cNvSpPr>
            <a:spLocks noGrp="1"/>
          </p:cNvSpPr>
          <p:nvPr>
            <p:ph type="ftr" sz="quarter" idx="11"/>
          </p:nvPr>
        </p:nvSpPr>
        <p:spPr/>
        <p:txBody>
          <a:bodyPr/>
          <a:lstStyle/>
          <a:p>
            <a:endParaRPr lang="hr-BA"/>
          </a:p>
        </p:txBody>
      </p:sp>
      <p:sp>
        <p:nvSpPr>
          <p:cNvPr id="6" name="Slide Number Placeholder 5"/>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130349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B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4787BA-37D6-4D37-9FBF-886A8137576F}" type="datetimeFigureOut">
              <a:rPr lang="hr-BA" smtClean="0"/>
              <a:t>19. 3. 2020.</a:t>
            </a:fld>
            <a:endParaRPr lang="hr-BA"/>
          </a:p>
        </p:txBody>
      </p:sp>
      <p:sp>
        <p:nvSpPr>
          <p:cNvPr id="5" name="Footer Placeholder 4"/>
          <p:cNvSpPr>
            <a:spLocks noGrp="1"/>
          </p:cNvSpPr>
          <p:nvPr>
            <p:ph type="ftr" sz="quarter" idx="11"/>
          </p:nvPr>
        </p:nvSpPr>
        <p:spPr/>
        <p:txBody>
          <a:bodyPr/>
          <a:lstStyle/>
          <a:p>
            <a:endParaRPr lang="hr-BA"/>
          </a:p>
        </p:txBody>
      </p:sp>
      <p:sp>
        <p:nvSpPr>
          <p:cNvPr id="6" name="Slide Number Placeholder 5"/>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252174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B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5" name="Date Placeholder 4"/>
          <p:cNvSpPr>
            <a:spLocks noGrp="1"/>
          </p:cNvSpPr>
          <p:nvPr>
            <p:ph type="dt" sz="half" idx="10"/>
          </p:nvPr>
        </p:nvSpPr>
        <p:spPr/>
        <p:txBody>
          <a:bodyPr/>
          <a:lstStyle/>
          <a:p>
            <a:fld id="{8F4787BA-37D6-4D37-9FBF-886A8137576F}" type="datetimeFigureOut">
              <a:rPr lang="hr-BA" smtClean="0"/>
              <a:t>19. 3. 2020.</a:t>
            </a:fld>
            <a:endParaRPr lang="hr-BA"/>
          </a:p>
        </p:txBody>
      </p:sp>
      <p:sp>
        <p:nvSpPr>
          <p:cNvPr id="6" name="Footer Placeholder 5"/>
          <p:cNvSpPr>
            <a:spLocks noGrp="1"/>
          </p:cNvSpPr>
          <p:nvPr>
            <p:ph type="ftr" sz="quarter" idx="11"/>
          </p:nvPr>
        </p:nvSpPr>
        <p:spPr/>
        <p:txBody>
          <a:bodyPr/>
          <a:lstStyle/>
          <a:p>
            <a:endParaRPr lang="hr-BA"/>
          </a:p>
        </p:txBody>
      </p:sp>
      <p:sp>
        <p:nvSpPr>
          <p:cNvPr id="7" name="Slide Number Placeholder 6"/>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954848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B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7" name="Date Placeholder 6"/>
          <p:cNvSpPr>
            <a:spLocks noGrp="1"/>
          </p:cNvSpPr>
          <p:nvPr>
            <p:ph type="dt" sz="half" idx="10"/>
          </p:nvPr>
        </p:nvSpPr>
        <p:spPr/>
        <p:txBody>
          <a:bodyPr/>
          <a:lstStyle/>
          <a:p>
            <a:fld id="{8F4787BA-37D6-4D37-9FBF-886A8137576F}" type="datetimeFigureOut">
              <a:rPr lang="hr-BA" smtClean="0"/>
              <a:t>19. 3. 2020.</a:t>
            </a:fld>
            <a:endParaRPr lang="hr-BA"/>
          </a:p>
        </p:txBody>
      </p:sp>
      <p:sp>
        <p:nvSpPr>
          <p:cNvPr id="8" name="Footer Placeholder 7"/>
          <p:cNvSpPr>
            <a:spLocks noGrp="1"/>
          </p:cNvSpPr>
          <p:nvPr>
            <p:ph type="ftr" sz="quarter" idx="11"/>
          </p:nvPr>
        </p:nvSpPr>
        <p:spPr/>
        <p:txBody>
          <a:bodyPr/>
          <a:lstStyle/>
          <a:p>
            <a:endParaRPr lang="hr-BA"/>
          </a:p>
        </p:txBody>
      </p:sp>
      <p:sp>
        <p:nvSpPr>
          <p:cNvPr id="9" name="Slide Number Placeholder 8"/>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873608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BA"/>
          </a:p>
        </p:txBody>
      </p:sp>
      <p:sp>
        <p:nvSpPr>
          <p:cNvPr id="3" name="Date Placeholder 2"/>
          <p:cNvSpPr>
            <a:spLocks noGrp="1"/>
          </p:cNvSpPr>
          <p:nvPr>
            <p:ph type="dt" sz="half" idx="10"/>
          </p:nvPr>
        </p:nvSpPr>
        <p:spPr/>
        <p:txBody>
          <a:bodyPr/>
          <a:lstStyle/>
          <a:p>
            <a:fld id="{8F4787BA-37D6-4D37-9FBF-886A8137576F}" type="datetimeFigureOut">
              <a:rPr lang="hr-BA" smtClean="0"/>
              <a:t>19. 3. 2020.</a:t>
            </a:fld>
            <a:endParaRPr lang="hr-BA"/>
          </a:p>
        </p:txBody>
      </p:sp>
      <p:sp>
        <p:nvSpPr>
          <p:cNvPr id="4" name="Footer Placeholder 3"/>
          <p:cNvSpPr>
            <a:spLocks noGrp="1"/>
          </p:cNvSpPr>
          <p:nvPr>
            <p:ph type="ftr" sz="quarter" idx="11"/>
          </p:nvPr>
        </p:nvSpPr>
        <p:spPr/>
        <p:txBody>
          <a:bodyPr/>
          <a:lstStyle/>
          <a:p>
            <a:endParaRPr lang="hr-BA"/>
          </a:p>
        </p:txBody>
      </p:sp>
      <p:sp>
        <p:nvSpPr>
          <p:cNvPr id="5" name="Slide Number Placeholder 4"/>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366473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4787BA-37D6-4D37-9FBF-886A8137576F}" type="datetimeFigureOut">
              <a:rPr lang="hr-BA" smtClean="0"/>
              <a:t>19. 3. 2020.</a:t>
            </a:fld>
            <a:endParaRPr lang="hr-BA"/>
          </a:p>
        </p:txBody>
      </p:sp>
      <p:sp>
        <p:nvSpPr>
          <p:cNvPr id="3" name="Footer Placeholder 2"/>
          <p:cNvSpPr>
            <a:spLocks noGrp="1"/>
          </p:cNvSpPr>
          <p:nvPr>
            <p:ph type="ftr" sz="quarter" idx="11"/>
          </p:nvPr>
        </p:nvSpPr>
        <p:spPr/>
        <p:txBody>
          <a:bodyPr/>
          <a:lstStyle/>
          <a:p>
            <a:endParaRPr lang="hr-BA"/>
          </a:p>
        </p:txBody>
      </p:sp>
      <p:sp>
        <p:nvSpPr>
          <p:cNvPr id="4" name="Slide Number Placeholder 3"/>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131337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B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4787BA-37D6-4D37-9FBF-886A8137576F}" type="datetimeFigureOut">
              <a:rPr lang="hr-BA" smtClean="0"/>
              <a:t>19. 3. 2020.</a:t>
            </a:fld>
            <a:endParaRPr lang="hr-BA"/>
          </a:p>
        </p:txBody>
      </p:sp>
      <p:sp>
        <p:nvSpPr>
          <p:cNvPr id="6" name="Footer Placeholder 5"/>
          <p:cNvSpPr>
            <a:spLocks noGrp="1"/>
          </p:cNvSpPr>
          <p:nvPr>
            <p:ph type="ftr" sz="quarter" idx="11"/>
          </p:nvPr>
        </p:nvSpPr>
        <p:spPr/>
        <p:txBody>
          <a:bodyPr/>
          <a:lstStyle/>
          <a:p>
            <a:endParaRPr lang="hr-BA"/>
          </a:p>
        </p:txBody>
      </p:sp>
      <p:sp>
        <p:nvSpPr>
          <p:cNvPr id="7" name="Slide Number Placeholder 6"/>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15931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B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B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4787BA-37D6-4D37-9FBF-886A8137576F}" type="datetimeFigureOut">
              <a:rPr lang="hr-BA" smtClean="0"/>
              <a:t>19. 3. 2020.</a:t>
            </a:fld>
            <a:endParaRPr lang="hr-BA"/>
          </a:p>
        </p:txBody>
      </p:sp>
      <p:sp>
        <p:nvSpPr>
          <p:cNvPr id="6" name="Footer Placeholder 5"/>
          <p:cNvSpPr>
            <a:spLocks noGrp="1"/>
          </p:cNvSpPr>
          <p:nvPr>
            <p:ph type="ftr" sz="quarter" idx="11"/>
          </p:nvPr>
        </p:nvSpPr>
        <p:spPr/>
        <p:txBody>
          <a:bodyPr/>
          <a:lstStyle/>
          <a:p>
            <a:endParaRPr lang="hr-BA"/>
          </a:p>
        </p:txBody>
      </p:sp>
      <p:sp>
        <p:nvSpPr>
          <p:cNvPr id="7" name="Slide Number Placeholder 6"/>
          <p:cNvSpPr>
            <a:spLocks noGrp="1"/>
          </p:cNvSpPr>
          <p:nvPr>
            <p:ph type="sldNum" sz="quarter" idx="12"/>
          </p:nvPr>
        </p:nvSpPr>
        <p:spPr/>
        <p:txBody>
          <a:bodyPr/>
          <a:lstStyle/>
          <a:p>
            <a:fld id="{74083831-6186-47E0-A48E-923CFDF5880C}" type="slidenum">
              <a:rPr lang="hr-BA" smtClean="0"/>
              <a:t>‹#›</a:t>
            </a:fld>
            <a:endParaRPr lang="hr-BA"/>
          </a:p>
        </p:txBody>
      </p:sp>
    </p:spTree>
    <p:extLst>
      <p:ext uri="{BB962C8B-B14F-4D97-AF65-F5344CB8AC3E}">
        <p14:creationId xmlns:p14="http://schemas.microsoft.com/office/powerpoint/2010/main" val="3020626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B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787BA-37D6-4D37-9FBF-886A8137576F}" type="datetimeFigureOut">
              <a:rPr lang="hr-BA" smtClean="0"/>
              <a:t>19. 3. 2020.</a:t>
            </a:fld>
            <a:endParaRPr lang="hr-B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B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83831-6186-47E0-A48E-923CFDF5880C}" type="slidenum">
              <a:rPr lang="hr-BA" smtClean="0"/>
              <a:t>‹#›</a:t>
            </a:fld>
            <a:endParaRPr lang="hr-BA"/>
          </a:p>
        </p:txBody>
      </p:sp>
    </p:spTree>
    <p:extLst>
      <p:ext uri="{BB962C8B-B14F-4D97-AF65-F5344CB8AC3E}">
        <p14:creationId xmlns:p14="http://schemas.microsoft.com/office/powerpoint/2010/main" val="4197957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 /><Relationship Id="rId3" Type="http://schemas.openxmlformats.org/officeDocument/2006/relationships/image" Target="../media/image2.jpeg" /><Relationship Id="rId7" Type="http://schemas.openxmlformats.org/officeDocument/2006/relationships/image" Target="../media/image6.jpeg" /><Relationship Id="rId2" Type="http://schemas.openxmlformats.org/officeDocument/2006/relationships/image" Target="../media/image1.jpeg" /><Relationship Id="rId1" Type="http://schemas.openxmlformats.org/officeDocument/2006/relationships/slideLayout" Target="../slideLayouts/slideLayout1.xml" /><Relationship Id="rId6" Type="http://schemas.openxmlformats.org/officeDocument/2006/relationships/image" Target="../media/image5.jpeg" /><Relationship Id="rId5" Type="http://schemas.openxmlformats.org/officeDocument/2006/relationships/image" Target="../media/image4.jpeg" /><Relationship Id="rId10" Type="http://schemas.openxmlformats.org/officeDocument/2006/relationships/image" Target="../media/image9.jpeg" /><Relationship Id="rId4" Type="http://schemas.openxmlformats.org/officeDocument/2006/relationships/image" Target="../media/image3.jpeg" /><Relationship Id="rId9" Type="http://schemas.openxmlformats.org/officeDocument/2006/relationships/image" Target="../media/image8.jpeg" /></Relationships>
</file>

<file path=ppt/slides/_rels/slide10.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4153" y="1924338"/>
            <a:ext cx="7184572" cy="2377441"/>
          </a:xfrm>
        </p:spPr>
        <p:txBody>
          <a:bodyPr>
            <a:normAutofit/>
          </a:bodyPr>
          <a:lstStyle/>
          <a:p>
            <a:pPr>
              <a:lnSpc>
                <a:spcPct val="150000"/>
              </a:lnSpc>
            </a:pPr>
            <a:r>
              <a:rPr lang="hr-BA" sz="4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DOZVOLE ZA PRIJEVOZ TERETA</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84819" y="5339521"/>
            <a:ext cx="1937657" cy="1518479"/>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07977" y="5757469"/>
            <a:ext cx="1946365" cy="1100532"/>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0320" y="5757469"/>
            <a:ext cx="1946365" cy="1100532"/>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84818" y="4301779"/>
            <a:ext cx="1907177" cy="1100532"/>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342" y="2220939"/>
            <a:ext cx="1937655" cy="1100532"/>
          </a:xfrm>
          <a:prstGeom prst="rect">
            <a:avLst/>
          </a:prstGeom>
          <a:ln>
            <a:noFill/>
          </a:ln>
          <a:effectLst>
            <a:outerShdw blurRad="292100" dist="139700" dir="2700000" algn="tl" rotWithShape="0">
              <a:srgbClr val="333333">
                <a:alpha val="65000"/>
              </a:srgbClr>
            </a:outerShdw>
          </a:effec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84818" y="3314088"/>
            <a:ext cx="1907182" cy="1100532"/>
          </a:xfrm>
          <a:prstGeom prst="rect">
            <a:avLst/>
          </a:prstGeom>
          <a:ln>
            <a:noFill/>
          </a:ln>
          <a:effectLst>
            <a:outerShdw blurRad="292100" dist="139700" dir="2700000" algn="tl" rotWithShape="0">
              <a:srgbClr val="333333">
                <a:alpha val="65000"/>
              </a:srgbClr>
            </a:outerShdw>
          </a:effec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3886" y="5757468"/>
            <a:ext cx="1946365" cy="1100532"/>
          </a:xfrm>
          <a:prstGeom prst="rect">
            <a:avLst/>
          </a:prstGeom>
          <a:ln>
            <a:noFill/>
          </a:ln>
          <a:effectLst>
            <a:outerShdw blurRad="292100" dist="139700" dir="2700000" algn="tl" rotWithShape="0">
              <a:srgbClr val="333333">
                <a:alpha val="65000"/>
              </a:srgbClr>
            </a:outerShdw>
          </a:effectLst>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36924" y="1127790"/>
            <a:ext cx="1946365" cy="1100532"/>
          </a:xfrm>
          <a:prstGeom prst="rect">
            <a:avLst/>
          </a:prstGeom>
          <a:ln>
            <a:noFill/>
          </a:ln>
          <a:effectLst>
            <a:outerShdw blurRad="292100" dist="139700" dir="2700000" algn="tl" rotWithShape="0">
              <a:srgbClr val="333333">
                <a:alpha val="65000"/>
              </a:srgbClr>
            </a:outerShdw>
          </a:effectLst>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36923" y="-12835"/>
            <a:ext cx="1946365" cy="1150066"/>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78" y="2455872"/>
            <a:ext cx="1946365" cy="1100532"/>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3" y="3556404"/>
            <a:ext cx="1946365" cy="1100532"/>
          </a:xfrm>
          <a:prstGeom prst="rect">
            <a:avLst/>
          </a:prstGeom>
          <a:ln>
            <a:noFill/>
          </a:ln>
          <a:effectLst>
            <a:outerShdw blurRad="292100" dist="139700" dir="2700000" algn="tl" rotWithShape="0">
              <a:srgbClr val="333333">
                <a:alpha val="65000"/>
              </a:srgbClr>
            </a:outerShdw>
          </a:effectLst>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77" y="4656936"/>
            <a:ext cx="1946365" cy="1100532"/>
          </a:xfrm>
          <a:prstGeom prst="rect">
            <a:avLst/>
          </a:prstGeom>
          <a:ln>
            <a:noFill/>
          </a:ln>
          <a:effectLst>
            <a:outerShdw blurRad="292100" dist="139700" dir="2700000" algn="tl" rotWithShape="0">
              <a:srgbClr val="333333">
                <a:alpha val="65000"/>
              </a:srgbClr>
            </a:outerShdw>
          </a:effectLst>
        </p:spPr>
      </p:pic>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873" y="5757468"/>
            <a:ext cx="2466694" cy="1100532"/>
          </a:xfrm>
          <a:prstGeom prst="rect">
            <a:avLst/>
          </a:prstGeom>
          <a:ln>
            <a:noFill/>
          </a:ln>
          <a:effectLst>
            <a:outerShdw blurRad="292100" dist="139700" dir="2700000" algn="tl" rotWithShape="0">
              <a:srgbClr val="333333">
                <a:alpha val="65000"/>
              </a:srgbClr>
            </a:outerShdw>
          </a:effectLst>
        </p:spPr>
      </p:pic>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6229" y="5757468"/>
            <a:ext cx="1946365" cy="1100532"/>
          </a:xfrm>
          <a:prstGeom prst="rect">
            <a:avLst/>
          </a:prstGeom>
          <a:ln>
            <a:noFill/>
          </a:ln>
          <a:effectLst>
            <a:outerShdw blurRad="292100" dist="139700" dir="2700000" algn="tl" rotWithShape="0">
              <a:srgbClr val="333333">
                <a:alpha val="65000"/>
              </a:srgbClr>
            </a:outerShdw>
          </a:effectLst>
        </p:spPr>
      </p:pic>
      <p:pic>
        <p:nvPicPr>
          <p:cNvPr id="19" name="Picture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35487" y="-3922"/>
            <a:ext cx="2162992" cy="1100532"/>
          </a:xfrm>
          <a:prstGeom prst="rect">
            <a:avLst/>
          </a:prstGeom>
          <a:ln>
            <a:noFill/>
          </a:ln>
          <a:effectLst>
            <a:outerShdw blurRad="292100" dist="139700" dir="2700000" algn="tl" rotWithShape="0">
              <a:srgbClr val="333333">
                <a:alpha val="65000"/>
              </a:srgbClr>
            </a:outerShdw>
          </a:effectLst>
        </p:spPr>
      </p:pic>
      <p:pic>
        <p:nvPicPr>
          <p:cNvPr id="20" name="Picture 1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363" y="0"/>
            <a:ext cx="1946365" cy="1486685"/>
          </a:xfrm>
          <a:prstGeom prst="rect">
            <a:avLst/>
          </a:prstGeom>
          <a:ln>
            <a:noFill/>
          </a:ln>
          <a:effectLst>
            <a:outerShdw blurRad="292100" dist="139700" dir="2700000" algn="tl" rotWithShape="0">
              <a:srgbClr val="333333">
                <a:alpha val="65000"/>
              </a:srgbClr>
            </a:outerShdw>
          </a:effectLst>
        </p:spPr>
      </p:pic>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3" y="1451768"/>
            <a:ext cx="1946365" cy="1100532"/>
          </a:xfrm>
          <a:prstGeom prst="rect">
            <a:avLst/>
          </a:prstGeom>
          <a:ln>
            <a:noFill/>
          </a:ln>
          <a:effectLst>
            <a:outerShdw blurRad="292100" dist="139700" dir="2700000" algn="tl" rotWithShape="0">
              <a:srgbClr val="333333">
                <a:alpha val="65000"/>
              </a:srgbClr>
            </a:outerShdw>
          </a:effectLst>
        </p:spPr>
      </p:pic>
      <p:pic>
        <p:nvPicPr>
          <p:cNvPr id="22" name="Picture 2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107188" y="-3922"/>
            <a:ext cx="2479759" cy="1100532"/>
          </a:xfrm>
          <a:prstGeom prst="rect">
            <a:avLst/>
          </a:prstGeom>
          <a:ln>
            <a:noFill/>
          </a:ln>
          <a:effectLst>
            <a:outerShdw blurRad="292100" dist="139700" dir="2700000" algn="tl" rotWithShape="0">
              <a:srgbClr val="333333">
                <a:alpha val="65000"/>
              </a:srgbClr>
            </a:outerShdw>
          </a:effectLst>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0320" y="-3922"/>
            <a:ext cx="1946365" cy="1100532"/>
          </a:xfrm>
          <a:prstGeom prst="rect">
            <a:avLst/>
          </a:prstGeom>
          <a:ln>
            <a:noFill/>
          </a:ln>
          <a:effectLst>
            <a:outerShdw blurRad="292100" dist="139700" dir="2700000" algn="tl" rotWithShape="0">
              <a:srgbClr val="333333">
                <a:alpha val="65000"/>
              </a:srgbClr>
            </a:outerShdw>
          </a:effectLst>
        </p:spPr>
      </p:pic>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90559" y="2491"/>
            <a:ext cx="1946365" cy="11005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28044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207621" y="230188"/>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2" name="TextBox 1"/>
          <p:cNvSpPr txBox="1"/>
          <p:nvPr/>
        </p:nvSpPr>
        <p:spPr>
          <a:xfrm>
            <a:off x="2489562" y="403853"/>
            <a:ext cx="6910251" cy="646331"/>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BA" sz="3600" b="1" dirty="0">
                <a:ln/>
                <a:solidFill>
                  <a:schemeClr val="accent3"/>
                </a:solidFill>
                <a:latin typeface="Times New Roman" panose="02020603050405020304" pitchFamily="18" charset="0"/>
                <a:cs typeface="Times New Roman" panose="02020603050405020304" pitchFamily="18" charset="0"/>
              </a:rPr>
              <a:t>Distribucija dozvola</a:t>
            </a:r>
          </a:p>
        </p:txBody>
      </p:sp>
      <p:sp>
        <p:nvSpPr>
          <p:cNvPr id="7" name="Rectangle 6"/>
          <p:cNvSpPr/>
          <p:nvPr/>
        </p:nvSpPr>
        <p:spPr>
          <a:xfrm>
            <a:off x="6003635" y="2967335"/>
            <a:ext cx="18473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endParaRPr lang="en-US" sz="5400" b="1" cap="none" spc="0" dirty="0">
              <a:ln/>
              <a:solidFill>
                <a:schemeClr val="accent3"/>
              </a:solidFill>
              <a:effectLst/>
            </a:endParaRPr>
          </a:p>
        </p:txBody>
      </p:sp>
      <p:sp>
        <p:nvSpPr>
          <p:cNvPr id="11" name="TextBox 10"/>
          <p:cNvSpPr txBox="1"/>
          <p:nvPr/>
        </p:nvSpPr>
        <p:spPr>
          <a:xfrm>
            <a:off x="1097279" y="1374777"/>
            <a:ext cx="9862458" cy="4770537"/>
          </a:xfrm>
          <a:prstGeom prst="rect">
            <a:avLst/>
          </a:prstGeom>
          <a:noFill/>
        </p:spPr>
        <p:txBody>
          <a:bodyPr wrap="square" rtlCol="0">
            <a:spAutoFit/>
          </a:bodyPr>
          <a:lstStyle/>
          <a:p>
            <a:r>
              <a:rPr lang="hr-BA" sz="2000" dirty="0">
                <a:latin typeface="Times New Roman" panose="02020603050405020304" pitchFamily="18" charset="0"/>
                <a:cs typeface="Times New Roman" panose="02020603050405020304" pitchFamily="18" charset="0"/>
              </a:rPr>
              <a:t>predstavlja stvarnu raspodjelu unaprijed određenog broja dozvola prijevoznicima, koja se obavlja na način koji utvrđuje Ministarstvo civilnih poslova i komunikacija Bosne i Hercegovine.</a:t>
            </a:r>
          </a:p>
          <a:p>
            <a:r>
              <a:rPr lang="hr-BA" sz="2000" dirty="0">
                <a:latin typeface="Times New Roman" panose="02020603050405020304" pitchFamily="18" charset="0"/>
                <a:cs typeface="Times New Roman" panose="02020603050405020304" pitchFamily="18" charset="0"/>
              </a:rPr>
              <a:t>Za dodijeljenu dozvolu za obavljanje međunarodnog cestovnog prijevoza prijevoznik plaća taksu u visini utvrđenoj Zakonom o administrativnim taksama Bosne i Hercegovine. Troškove vezane za postupak distribucije dodijeljenih dozvola prijevoznicima, utvrđuju nadležna ministarstva. Prijevozniku, koji ne izmiri troškove za protekli period, nadležna ministarstva imaju pravo obustaviti podjelu dozvola do izmirenja duga. </a:t>
            </a:r>
          </a:p>
          <a:p>
            <a:r>
              <a:rPr lang="hr-BA" sz="2000" dirty="0">
                <a:latin typeface="Times New Roman" panose="02020603050405020304" pitchFamily="18" charset="0"/>
                <a:cs typeface="Times New Roman" panose="02020603050405020304" pitchFamily="18" charset="0"/>
              </a:rPr>
              <a:t>Nadležna ministarstva imenuju komisiju za distribuciju dozvola koje su im dodijeljene za određeni period. Prilikom izdavanja u dozvolu se obavezno upisuje naziv prijevoznika i stavlja pečat prijevoznika. Nadležna ministarstva obavještavaju prijevoznike o mjestu i vremenu preuzimanja dodijeljenih dozvola. Prijevoznik koji nije zadovoljan odlukom komisije iz stava 1. ima pravo uložiti prigovor nadležnom ministarstvu, u roku od osam dana od dana prijema odluke. Ukoliko nadležno ministarstvo ne odluči po prigovoru ili je prijevoznik nezadovoljan odlukom po prigovoru, ima pravo, putem nadležnog ministarstva, podnijeti žalbu Ministarstvu</a:t>
            </a:r>
            <a:r>
              <a:rPr lang="hr-BA" sz="2400" dirty="0"/>
              <a:t>. </a:t>
            </a:r>
            <a:endParaRPr lang="hr-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948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207621" y="230188"/>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dirty="0"/>
          </a:p>
        </p:txBody>
      </p:sp>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5" name="TextBox 4"/>
          <p:cNvSpPr txBox="1"/>
          <p:nvPr/>
        </p:nvSpPr>
        <p:spPr>
          <a:xfrm>
            <a:off x="1149530" y="1615598"/>
            <a:ext cx="9666515" cy="3970318"/>
          </a:xfrm>
          <a:prstGeom prst="rect">
            <a:avLst/>
          </a:prstGeom>
          <a:noFill/>
        </p:spPr>
        <p:txBody>
          <a:bodyPr wrap="square" rtlCol="0">
            <a:spAutoFit/>
          </a:bodyPr>
          <a:lstStyle/>
          <a:p>
            <a:pPr algn="just"/>
            <a:r>
              <a:rPr lang="hr-BA" sz="2800" dirty="0">
                <a:latin typeface="Times New Roman" panose="02020603050405020304" pitchFamily="18" charset="0"/>
                <a:cs typeface="Times New Roman" panose="02020603050405020304" pitchFamily="18" charset="0"/>
              </a:rPr>
              <a:t>To su dozvole koje ostanu neraspodijeljene prijevoznicima u toku godine, odnosno do 31.o1. slijedeće godine. </a:t>
            </a:r>
          </a:p>
          <a:p>
            <a:pPr algn="just"/>
            <a:r>
              <a:rPr lang="hr-BA" sz="2800" dirty="0">
                <a:latin typeface="Times New Roman" panose="02020603050405020304" pitchFamily="18" charset="0"/>
                <a:cs typeface="Times New Roman" panose="02020603050405020304" pitchFamily="18" charset="0"/>
              </a:rPr>
              <a:t>Ministarstvo je obavezno prijevozniku izdati potvrdu o razduženim dozvolama. Prijevoznik je obavezan vratiti iskorištene dozvole najkasnije deset dana prije dobijanja novih dozvola, a neiskorištene najkasnije do 31. decembra tekuće djelidbene godine. Nadležna ministarstva su obavezna sve nepodijeljene dozvole razdužiti ministarstvu, najkasnije do 15. februara naredne godine</a:t>
            </a:r>
          </a:p>
        </p:txBody>
      </p:sp>
      <p:sp>
        <p:nvSpPr>
          <p:cNvPr id="6" name="TextBox 5"/>
          <p:cNvSpPr txBox="1"/>
          <p:nvPr/>
        </p:nvSpPr>
        <p:spPr>
          <a:xfrm>
            <a:off x="3095895" y="391599"/>
            <a:ext cx="5760720" cy="646331"/>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BA" sz="3600" b="1" dirty="0">
                <a:ln/>
                <a:solidFill>
                  <a:schemeClr val="accent3"/>
                </a:solidFill>
                <a:latin typeface="Times New Roman" panose="02020603050405020304" pitchFamily="18" charset="0"/>
                <a:cs typeface="Times New Roman" panose="02020603050405020304" pitchFamily="18" charset="0"/>
              </a:rPr>
              <a:t>Nepodijeljene dozvole</a:t>
            </a:r>
          </a:p>
        </p:txBody>
      </p:sp>
      <p:sp>
        <p:nvSpPr>
          <p:cNvPr id="7" name="Rectangle 6"/>
          <p:cNvSpPr/>
          <p:nvPr/>
        </p:nvSpPr>
        <p:spPr>
          <a:xfrm>
            <a:off x="6003635" y="2967335"/>
            <a:ext cx="18473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endParaRPr lang="en-US" sz="5400" b="1" cap="none" spc="0" dirty="0">
              <a:ln/>
              <a:solidFill>
                <a:schemeClr val="accent3"/>
              </a:solidFill>
              <a:effectLst/>
            </a:endParaRPr>
          </a:p>
        </p:txBody>
      </p:sp>
    </p:spTree>
    <p:extLst>
      <p:ext uri="{BB962C8B-B14F-4D97-AF65-F5344CB8AC3E}">
        <p14:creationId xmlns:p14="http://schemas.microsoft.com/office/powerpoint/2010/main" val="716607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207621" y="230188"/>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2" name="TextBox 1"/>
          <p:cNvSpPr txBox="1"/>
          <p:nvPr/>
        </p:nvSpPr>
        <p:spPr>
          <a:xfrm>
            <a:off x="1071154" y="1478011"/>
            <a:ext cx="9731829" cy="4524315"/>
          </a:xfrm>
          <a:prstGeom prst="rect">
            <a:avLst/>
          </a:prstGeom>
          <a:noFill/>
        </p:spPr>
        <p:txBody>
          <a:bodyPr wrap="square" rtlCol="0">
            <a:spAutoFit/>
          </a:bodyPr>
          <a:lstStyle/>
          <a:p>
            <a:r>
              <a:rPr lang="hr-BA" sz="2400" dirty="0">
                <a:latin typeface="Times New Roman" panose="02020603050405020304" pitchFamily="18" charset="0"/>
                <a:cs typeface="Times New Roman" panose="02020603050405020304" pitchFamily="18" charset="0"/>
              </a:rPr>
              <a:t>smatra se ako prijevoznik sa jednom dozvolom obavi prijevoz u oba smjera</a:t>
            </a:r>
          </a:p>
          <a:p>
            <a:r>
              <a:rPr lang="hr-BA" sz="2400" dirty="0">
                <a:latin typeface="Times New Roman" panose="02020603050405020304" pitchFamily="18" charset="0"/>
                <a:cs typeface="Times New Roman" panose="02020603050405020304" pitchFamily="18" charset="0"/>
              </a:rPr>
              <a:t>Prijevoznik je obavezan dozvole koristiti u skladu sa Zakonom, ovim pravilnikom i drugim propisima koji se odnose na raspodjelu i korištenje dozvola. Prijevoznik je obavezan dozvolu koristiti samo za prijevoz vozilima koja se nalaze na spisku vozila popisanih za međunarodni prijevoz. Međusobni prijenos dozvola sa jednog prijevoznika na drugog prijevoznika nije dozvoljen.</a:t>
            </a:r>
          </a:p>
          <a:p>
            <a:r>
              <a:rPr lang="hr-BA" sz="2400" dirty="0">
                <a:latin typeface="Times New Roman" panose="02020603050405020304" pitchFamily="18" charset="0"/>
                <a:cs typeface="Times New Roman" panose="02020603050405020304" pitchFamily="18" charset="0"/>
              </a:rPr>
              <a:t>Ukoliko prijevoznik ne iskoristi sve dodijeljene dozvole do narednog perioda raspodjele, broj novih dozvola će mu se umanjiti za broj dozvola koje nije iskoristio ili ih nije iskoristio na propisan način. U slučaju nestanka, uništenja ili krađe dozvola, prijevoznik je obavezan o tome odmah, pismeno obavijestiti Ministarstvo</a:t>
            </a:r>
          </a:p>
        </p:txBody>
      </p:sp>
      <p:sp>
        <p:nvSpPr>
          <p:cNvPr id="5" name="TextBox 4"/>
          <p:cNvSpPr txBox="1"/>
          <p:nvPr/>
        </p:nvSpPr>
        <p:spPr>
          <a:xfrm>
            <a:off x="3327762" y="394317"/>
            <a:ext cx="5630092" cy="646331"/>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hr-BA" sz="3600" b="1" dirty="0">
                <a:ln/>
                <a:solidFill>
                  <a:schemeClr val="accent3"/>
                </a:solidFill>
                <a:latin typeface="Times New Roman" panose="02020603050405020304" pitchFamily="18" charset="0"/>
                <a:cs typeface="Times New Roman" panose="02020603050405020304" pitchFamily="18" charset="0"/>
              </a:rPr>
              <a:t>Iskorištenost dozvole</a:t>
            </a:r>
          </a:p>
        </p:txBody>
      </p:sp>
      <p:sp>
        <p:nvSpPr>
          <p:cNvPr id="6" name="Rectangle 5"/>
          <p:cNvSpPr/>
          <p:nvPr/>
        </p:nvSpPr>
        <p:spPr>
          <a:xfrm>
            <a:off x="6003631" y="2967335"/>
            <a:ext cx="18473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endParaRPr lang="en-US" sz="5400" b="1" cap="none" spc="0" dirty="0">
              <a:ln/>
              <a:solidFill>
                <a:schemeClr val="accent3"/>
              </a:solidFill>
              <a:effectLst/>
            </a:endParaRPr>
          </a:p>
        </p:txBody>
      </p:sp>
    </p:spTree>
    <p:extLst>
      <p:ext uri="{BB962C8B-B14F-4D97-AF65-F5344CB8AC3E}">
        <p14:creationId xmlns:p14="http://schemas.microsoft.com/office/powerpoint/2010/main" val="1904574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spTree>
    <p:extLst>
      <p:ext uri="{BB962C8B-B14F-4D97-AF65-F5344CB8AC3E}">
        <p14:creationId xmlns:p14="http://schemas.microsoft.com/office/powerpoint/2010/main" val="4012691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Rounded Rectangle 5"/>
          <p:cNvSpPr/>
          <p:nvPr/>
        </p:nvSpPr>
        <p:spPr>
          <a:xfrm>
            <a:off x="182880" y="169817"/>
            <a:ext cx="5094514" cy="38927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dirty="0"/>
          </a:p>
        </p:txBody>
      </p:sp>
      <p:sp>
        <p:nvSpPr>
          <p:cNvPr id="7" name="Rounded Rectangle 6"/>
          <p:cNvSpPr/>
          <p:nvPr/>
        </p:nvSpPr>
        <p:spPr>
          <a:xfrm>
            <a:off x="5919651" y="2880359"/>
            <a:ext cx="5484223" cy="371638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hr-BA" sz="2000" dirty="0">
                <a:latin typeface="Times New Roman" panose="02020603050405020304" pitchFamily="18" charset="0"/>
                <a:cs typeface="Times New Roman" panose="02020603050405020304" pitchFamily="18" charset="0"/>
              </a:rPr>
              <a:t>To su:</a:t>
            </a:r>
          </a:p>
          <a:p>
            <a:pPr>
              <a:buFont typeface="Wingdings" panose="05000000000000000000" pitchFamily="2" charset="2"/>
              <a:buChar char="ü"/>
            </a:pPr>
            <a:r>
              <a:rPr lang="hr-BA" sz="2000" dirty="0">
                <a:latin typeface="Times New Roman" panose="02020603050405020304" pitchFamily="18" charset="0"/>
                <a:cs typeface="Times New Roman" panose="02020603050405020304" pitchFamily="18" charset="0"/>
              </a:rPr>
              <a:t> 1. </a:t>
            </a:r>
            <a:r>
              <a:rPr lang="hr-BA" sz="2000" b="1" dirty="0">
                <a:latin typeface="Times New Roman" panose="02020603050405020304" pitchFamily="18" charset="0"/>
                <a:cs typeface="Times New Roman" panose="02020603050405020304" pitchFamily="18" charset="0"/>
              </a:rPr>
              <a:t>"Dozvola za međunarodni prijevoz tereta"</a:t>
            </a:r>
            <a:r>
              <a:rPr lang="hr-BA" sz="20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r>
              <a:rPr lang="hr-BA" sz="2000" dirty="0">
                <a:latin typeface="Times New Roman" panose="02020603050405020304" pitchFamily="18" charset="0"/>
                <a:cs typeface="Times New Roman" panose="02020603050405020304" pitchFamily="18" charset="0"/>
              </a:rPr>
              <a:t> 2. </a:t>
            </a:r>
            <a:r>
              <a:rPr lang="hr-BA" sz="2000" b="1" dirty="0">
                <a:latin typeface="Times New Roman" panose="02020603050405020304" pitchFamily="18" charset="0"/>
                <a:cs typeface="Times New Roman" panose="02020603050405020304" pitchFamily="18" charset="0"/>
              </a:rPr>
              <a:t>"Bilateralna dozvola" </a:t>
            </a:r>
          </a:p>
          <a:p>
            <a:pPr>
              <a:buFont typeface="Wingdings" panose="05000000000000000000" pitchFamily="2" charset="2"/>
              <a:buChar char="ü"/>
            </a:pPr>
            <a:r>
              <a:rPr lang="hr-BA" sz="2000" b="1" dirty="0">
                <a:latin typeface="Times New Roman" panose="02020603050405020304" pitchFamily="18" charset="0"/>
                <a:cs typeface="Times New Roman" panose="02020603050405020304" pitchFamily="18" charset="0"/>
              </a:rPr>
              <a:t> </a:t>
            </a:r>
            <a:r>
              <a:rPr lang="hr-BA" sz="2000" dirty="0">
                <a:latin typeface="Times New Roman" panose="02020603050405020304" pitchFamily="18" charset="0"/>
                <a:cs typeface="Times New Roman" panose="02020603050405020304" pitchFamily="18" charset="0"/>
              </a:rPr>
              <a:t>3. </a:t>
            </a:r>
            <a:r>
              <a:rPr lang="hr-BA" sz="2000" b="1" dirty="0">
                <a:latin typeface="Times New Roman" panose="02020603050405020304" pitchFamily="18" charset="0"/>
                <a:cs typeface="Times New Roman" panose="02020603050405020304" pitchFamily="18" charset="0"/>
              </a:rPr>
              <a:t>"CEMT dozvola”</a:t>
            </a:r>
          </a:p>
          <a:p>
            <a:pPr>
              <a:lnSpc>
                <a:spcPct val="100000"/>
              </a:lnSpc>
              <a:buFont typeface="Wingdings" panose="05000000000000000000" pitchFamily="2" charset="2"/>
              <a:buChar char="ü"/>
            </a:pPr>
            <a:r>
              <a:rPr lang="hr-BA" sz="2000" dirty="0">
                <a:latin typeface="Times New Roman" panose="02020603050405020304" pitchFamily="18" charset="0"/>
                <a:cs typeface="Times New Roman" panose="02020603050405020304" pitchFamily="18" charset="0"/>
              </a:rPr>
              <a:t> 4. "</a:t>
            </a:r>
            <a:r>
              <a:rPr lang="hr-BA" sz="2000" b="1" dirty="0">
                <a:latin typeface="Times New Roman" panose="02020603050405020304" pitchFamily="18" charset="0"/>
                <a:cs typeface="Times New Roman" panose="02020603050405020304" pitchFamily="18" charset="0"/>
              </a:rPr>
              <a:t>Kritična dozvola"</a:t>
            </a:r>
          </a:p>
          <a:p>
            <a:pPr>
              <a:lnSpc>
                <a:spcPct val="100000"/>
              </a:lnSpc>
              <a:buFont typeface="Wingdings" panose="05000000000000000000" pitchFamily="2" charset="2"/>
              <a:buChar char="ü"/>
            </a:pPr>
            <a:r>
              <a:rPr lang="hr-BA" sz="2000" b="1" dirty="0">
                <a:latin typeface="Times New Roman" panose="02020603050405020304" pitchFamily="18" charset="0"/>
                <a:cs typeface="Times New Roman" panose="02020603050405020304" pitchFamily="18" charset="0"/>
              </a:rPr>
              <a:t> 5. "Raspodjela dozvola" </a:t>
            </a:r>
          </a:p>
          <a:p>
            <a:pPr>
              <a:lnSpc>
                <a:spcPct val="100000"/>
              </a:lnSpc>
              <a:buFont typeface="Wingdings" panose="05000000000000000000" pitchFamily="2" charset="2"/>
              <a:buChar char="ü"/>
            </a:pPr>
            <a:r>
              <a:rPr lang="hr-BA" sz="2000" b="1" dirty="0">
                <a:latin typeface="Times New Roman" panose="02020603050405020304" pitchFamily="18" charset="0"/>
                <a:cs typeface="Times New Roman" panose="02020603050405020304" pitchFamily="18" charset="0"/>
              </a:rPr>
              <a:t> 6. "Distribucija dozvola" </a:t>
            </a:r>
          </a:p>
          <a:p>
            <a:pPr>
              <a:lnSpc>
                <a:spcPct val="100000"/>
              </a:lnSpc>
              <a:buFont typeface="Wingdings" panose="05000000000000000000" pitchFamily="2" charset="2"/>
              <a:buChar char="ü"/>
            </a:pPr>
            <a:r>
              <a:rPr lang="hr-BA" sz="2000" b="1" dirty="0">
                <a:latin typeface="Times New Roman" panose="02020603050405020304" pitchFamily="18" charset="0"/>
                <a:cs typeface="Times New Roman" panose="02020603050405020304" pitchFamily="18" charset="0"/>
              </a:rPr>
              <a:t> 7. "Nepodijeljene dozvole"</a:t>
            </a:r>
          </a:p>
          <a:p>
            <a:pPr>
              <a:lnSpc>
                <a:spcPct val="100000"/>
              </a:lnSpc>
              <a:buFont typeface="Wingdings" panose="05000000000000000000" pitchFamily="2" charset="2"/>
              <a:buChar char="ü"/>
            </a:pPr>
            <a:r>
              <a:rPr lang="hr-BA" sz="2000" b="1" dirty="0">
                <a:latin typeface="Times New Roman" panose="02020603050405020304" pitchFamily="18" charset="0"/>
                <a:cs typeface="Times New Roman" panose="02020603050405020304" pitchFamily="18" charset="0"/>
              </a:rPr>
              <a:t> 8. "Iskorištenost dozvole”</a:t>
            </a:r>
          </a:p>
        </p:txBody>
      </p:sp>
      <p:sp>
        <p:nvSpPr>
          <p:cNvPr id="8" name="TextBox 7"/>
          <p:cNvSpPr txBox="1"/>
          <p:nvPr/>
        </p:nvSpPr>
        <p:spPr>
          <a:xfrm>
            <a:off x="366848" y="496388"/>
            <a:ext cx="4726577" cy="3046988"/>
          </a:xfrm>
          <a:prstGeom prst="rect">
            <a:avLst/>
          </a:prstGeom>
          <a:noFill/>
        </p:spPr>
        <p:txBody>
          <a:bodyPr wrap="square" rtlCol="0">
            <a:spAutoFit/>
          </a:bodyPr>
          <a:lstStyle/>
          <a:p>
            <a:r>
              <a:rPr lang="hr-BA" sz="2400" dirty="0">
                <a:solidFill>
                  <a:schemeClr val="bg1"/>
                </a:solidFill>
                <a:latin typeface="Times New Roman" panose="02020603050405020304" pitchFamily="18" charset="0"/>
                <a:cs typeface="Times New Roman" panose="02020603050405020304" pitchFamily="18" charset="0"/>
              </a:rPr>
              <a:t>Prema zakonu o međunarodnom i međuentitetskom cestovnom prijevozu, ministar civilnih poslova i komunikacija Bosne i Hercegovine, donosi pravilnik o kriterijima, postupku i načinu raspodjele stranih dozvola za prijevoz tereta domaćim prijevoznicima.</a:t>
            </a:r>
          </a:p>
        </p:txBody>
      </p:sp>
    </p:spTree>
    <p:extLst>
      <p:ext uri="{BB962C8B-B14F-4D97-AF65-F5344CB8AC3E}">
        <p14:creationId xmlns:p14="http://schemas.microsoft.com/office/powerpoint/2010/main" val="1397299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119"/>
            <a:ext cx="12192000" cy="6858001"/>
          </a:xfrm>
          <a:prstGeom prst="rect">
            <a:avLst/>
          </a:prstGeom>
        </p:spPr>
      </p:pic>
      <p:sp>
        <p:nvSpPr>
          <p:cNvPr id="9" name="Rounded Rectangle 8"/>
          <p:cNvSpPr/>
          <p:nvPr/>
        </p:nvSpPr>
        <p:spPr>
          <a:xfrm>
            <a:off x="2207621" y="191000"/>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2" name="TextBox 1"/>
          <p:cNvSpPr txBox="1"/>
          <p:nvPr/>
        </p:nvSpPr>
        <p:spPr>
          <a:xfrm>
            <a:off x="2860766" y="365125"/>
            <a:ext cx="5786845" cy="584775"/>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r"/>
            <a:r>
              <a:rPr lang="hr-BA" sz="3200" b="1" dirty="0">
                <a:ln/>
                <a:solidFill>
                  <a:schemeClr val="accent3"/>
                </a:solidFill>
                <a:latin typeface="Times New Roman" panose="02020603050405020304" pitchFamily="18" charset="0"/>
                <a:cs typeface="Times New Roman" panose="02020603050405020304" pitchFamily="18" charset="0"/>
              </a:rPr>
              <a:t>Kriteriji za raspodjelu dozvola</a:t>
            </a:r>
          </a:p>
        </p:txBody>
      </p:sp>
      <p:sp>
        <p:nvSpPr>
          <p:cNvPr id="5" name="Rectangle 4"/>
          <p:cNvSpPr/>
          <p:nvPr/>
        </p:nvSpPr>
        <p:spPr>
          <a:xfrm>
            <a:off x="6003635" y="2967335"/>
            <a:ext cx="18473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endParaRPr lang="en-US" sz="5400" b="1" cap="none" spc="0" dirty="0">
              <a:ln/>
              <a:solidFill>
                <a:schemeClr val="accent3"/>
              </a:solidFill>
              <a:effectLst/>
            </a:endParaRPr>
          </a:p>
        </p:txBody>
      </p:sp>
      <p:sp>
        <p:nvSpPr>
          <p:cNvPr id="6" name="TextBox 5"/>
          <p:cNvSpPr txBox="1"/>
          <p:nvPr/>
        </p:nvSpPr>
        <p:spPr>
          <a:xfrm>
            <a:off x="1254034" y="1671782"/>
            <a:ext cx="9000308" cy="4401205"/>
          </a:xfrm>
          <a:prstGeom prst="rect">
            <a:avLst/>
          </a:prstGeom>
          <a:noFill/>
        </p:spPr>
        <p:txBody>
          <a:bodyPr wrap="square" rtlCol="0">
            <a:spAutoFit/>
          </a:bodyPr>
          <a:lstStyle/>
          <a:p>
            <a:pPr algn="just"/>
            <a:r>
              <a:rPr lang="hr-BA" sz="2000" dirty="0">
                <a:latin typeface="Times New Roman" panose="02020603050405020304" pitchFamily="18" charset="0"/>
                <a:cs typeface="Times New Roman" panose="02020603050405020304" pitchFamily="18" charset="0"/>
              </a:rPr>
              <a:t>Ministarstvo prilikom raspodjele dozvola uvažava slijedeće kriterije:</a:t>
            </a:r>
            <a:br>
              <a:rPr lang="hr-BA" sz="2000" dirty="0">
                <a:latin typeface="Times New Roman" panose="02020603050405020304" pitchFamily="18" charset="0"/>
                <a:cs typeface="Times New Roman" panose="02020603050405020304" pitchFamily="18" charset="0"/>
              </a:rPr>
            </a:br>
            <a:r>
              <a:rPr lang="hr-BA" sz="2000" dirty="0">
                <a:latin typeface="Times New Roman" panose="02020603050405020304" pitchFamily="18" charset="0"/>
                <a:cs typeface="Times New Roman" panose="02020603050405020304" pitchFamily="18" charset="0"/>
              </a:rPr>
              <a:t>- da je prijevozniku osnovna djelatnost obavljanje međunarodnog komercijalnog prijevoza i da raspolaže sa većim brojem vozila </a:t>
            </a:r>
          </a:p>
          <a:p>
            <a:pPr algn="just"/>
            <a:br>
              <a:rPr lang="hr-BA" sz="2000" dirty="0">
                <a:latin typeface="Times New Roman" panose="02020603050405020304" pitchFamily="18" charset="0"/>
                <a:cs typeface="Times New Roman" panose="02020603050405020304" pitchFamily="18" charset="0"/>
              </a:rPr>
            </a:br>
            <a:r>
              <a:rPr lang="hr-BA" sz="2000" dirty="0">
                <a:latin typeface="Times New Roman" panose="02020603050405020304" pitchFamily="18" charset="0"/>
                <a:cs typeface="Times New Roman" panose="02020603050405020304" pitchFamily="18" charset="0"/>
              </a:rPr>
              <a:t>- da je prijevoznik razdužio najmanje 80% pravilno iskorištenih dozvola, što podrazumijeva minimalan broj vožnji bez tereta, iskorištenje nosivosti, prijevoz kvalitetnog tereta i sl.;</a:t>
            </a:r>
          </a:p>
          <a:p>
            <a:pPr algn="just"/>
            <a:br>
              <a:rPr lang="hr-BA" sz="2000" dirty="0">
                <a:latin typeface="Times New Roman" panose="02020603050405020304" pitchFamily="18" charset="0"/>
                <a:cs typeface="Times New Roman" panose="02020603050405020304" pitchFamily="18" charset="0"/>
              </a:rPr>
            </a:br>
            <a:r>
              <a:rPr lang="hr-BA" sz="2000" dirty="0">
                <a:latin typeface="Times New Roman" panose="02020603050405020304" pitchFamily="18" charset="0"/>
                <a:cs typeface="Times New Roman" panose="02020603050405020304" pitchFamily="18" charset="0"/>
              </a:rPr>
              <a:t>- da se mogu zadovoljiti potrebe na određenom području;</a:t>
            </a:r>
          </a:p>
          <a:p>
            <a:pPr algn="just"/>
            <a:br>
              <a:rPr lang="hr-BA" sz="2000" dirty="0">
                <a:latin typeface="Times New Roman" panose="02020603050405020304" pitchFamily="18" charset="0"/>
                <a:cs typeface="Times New Roman" panose="02020603050405020304" pitchFamily="18" charset="0"/>
              </a:rPr>
            </a:br>
            <a:r>
              <a:rPr lang="hr-BA" sz="2000" dirty="0">
                <a:latin typeface="Times New Roman" panose="02020603050405020304" pitchFamily="18" charset="0"/>
                <a:cs typeface="Times New Roman" panose="02020603050405020304" pitchFamily="18" charset="0"/>
              </a:rPr>
              <a:t>- da je prijevoznik izmirio poreske i druge obaveze;</a:t>
            </a:r>
          </a:p>
          <a:p>
            <a:pPr algn="just"/>
            <a:br>
              <a:rPr lang="hr-BA" sz="2000" dirty="0">
                <a:latin typeface="Times New Roman" panose="02020603050405020304" pitchFamily="18" charset="0"/>
                <a:cs typeface="Times New Roman" panose="02020603050405020304" pitchFamily="18" charset="0"/>
              </a:rPr>
            </a:br>
            <a:r>
              <a:rPr lang="hr-BA" sz="2000" dirty="0">
                <a:latin typeface="Times New Roman" panose="02020603050405020304" pitchFamily="18" charset="0"/>
                <a:cs typeface="Times New Roman" panose="02020603050405020304" pitchFamily="18" charset="0"/>
              </a:rPr>
              <a:t>- da protiv prijevoznika nisu poduzete mjere zabrane utvrđene Zakonom, ovim pravilnikom i drugim propisima.</a:t>
            </a:r>
          </a:p>
        </p:txBody>
      </p:sp>
    </p:spTree>
    <p:extLst>
      <p:ext uri="{BB962C8B-B14F-4D97-AF65-F5344CB8AC3E}">
        <p14:creationId xmlns:p14="http://schemas.microsoft.com/office/powerpoint/2010/main" val="335740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207621" y="230188"/>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2" name="TextBox 1"/>
          <p:cNvSpPr txBox="1"/>
          <p:nvPr/>
        </p:nvSpPr>
        <p:spPr>
          <a:xfrm>
            <a:off x="1018902" y="1618773"/>
            <a:ext cx="9117875" cy="4457952"/>
          </a:xfrm>
          <a:prstGeom prst="rect">
            <a:avLst/>
          </a:prstGeom>
          <a:noFill/>
        </p:spPr>
        <p:txBody>
          <a:bodyPr wrap="square" rtlCol="0">
            <a:spAutoFit/>
          </a:bodyPr>
          <a:lstStyle/>
          <a:p>
            <a:pPr>
              <a:lnSpc>
                <a:spcPct val="150000"/>
              </a:lnSpc>
            </a:pPr>
            <a:r>
              <a:rPr lang="hr-BA" sz="2400" dirty="0">
                <a:latin typeface="Times New Roman" panose="02020603050405020304" pitchFamily="18" charset="0"/>
                <a:cs typeface="Times New Roman" panose="02020603050405020304" pitchFamily="18" charset="0"/>
              </a:rPr>
              <a:t>Raspodjelu dozvola obavlja Ministarstvo jednom godišnje i iste dostavlja nadležnim ministarstvima, kojima je povjerena distribucija dozvola </a:t>
            </a:r>
            <a:br>
              <a:rPr lang="hr-BA" sz="2400" dirty="0">
                <a:latin typeface="Times New Roman" panose="02020603050405020304" pitchFamily="18" charset="0"/>
                <a:cs typeface="Times New Roman" panose="02020603050405020304" pitchFamily="18" charset="0"/>
              </a:rPr>
            </a:br>
            <a:r>
              <a:rPr lang="hr-BA" sz="2400" dirty="0">
                <a:latin typeface="Times New Roman" panose="02020603050405020304" pitchFamily="18" charset="0"/>
                <a:cs typeface="Times New Roman" panose="02020603050405020304" pitchFamily="18" charset="0"/>
              </a:rPr>
              <a:t>Nadležna ministarstva su dužna najmanje jednom u tri mjeseca obaviti distribuciju dozvola prijevoznicima, uz uvažavanje kriterija, načina i postupaka propisanih Zakonom i ovim pravilnikom i nakon podjele dozvola, Ministarstvu podnijeti izvještaj.</a:t>
            </a:r>
            <a:br>
              <a:rPr lang="hr-BA" sz="2400" dirty="0">
                <a:latin typeface="Times New Roman" panose="02020603050405020304" pitchFamily="18" charset="0"/>
                <a:cs typeface="Times New Roman" panose="02020603050405020304" pitchFamily="18" charset="0"/>
              </a:rPr>
            </a:br>
            <a:r>
              <a:rPr lang="hr-BA" sz="2400" dirty="0">
                <a:latin typeface="Times New Roman" panose="02020603050405020304" pitchFamily="18" charset="0"/>
                <a:cs typeface="Times New Roman" panose="02020603050405020304" pitchFamily="18" charset="0"/>
              </a:rPr>
              <a:t>Ministarstvo prati način distribucije i korištenja dozvola i poduzima mjere na otklanjanju, eventualno, uočenih nepravilnosti ili nedostataka</a:t>
            </a:r>
          </a:p>
        </p:txBody>
      </p:sp>
      <p:sp>
        <p:nvSpPr>
          <p:cNvPr id="5" name="TextBox 4"/>
          <p:cNvSpPr txBox="1"/>
          <p:nvPr/>
        </p:nvSpPr>
        <p:spPr>
          <a:xfrm>
            <a:off x="2509156" y="443131"/>
            <a:ext cx="6871063" cy="584775"/>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hr-BA" sz="3200" b="1" dirty="0">
                <a:ln/>
                <a:solidFill>
                  <a:schemeClr val="accent3"/>
                </a:solidFill>
                <a:latin typeface="Times New Roman" panose="02020603050405020304" pitchFamily="18" charset="0"/>
                <a:cs typeface="Times New Roman" panose="02020603050405020304" pitchFamily="18" charset="0"/>
              </a:rPr>
              <a:t> Postupak i način raspodjele dozvola</a:t>
            </a:r>
          </a:p>
        </p:txBody>
      </p:sp>
    </p:spTree>
    <p:extLst>
      <p:ext uri="{BB962C8B-B14F-4D97-AF65-F5344CB8AC3E}">
        <p14:creationId xmlns:p14="http://schemas.microsoft.com/office/powerpoint/2010/main" val="419299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1"/>
          </a:xfrm>
          <a:prstGeom prst="rect">
            <a:avLst/>
          </a:prstGeom>
        </p:spPr>
      </p:pic>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2" name="TextBox 1"/>
          <p:cNvSpPr txBox="1"/>
          <p:nvPr/>
        </p:nvSpPr>
        <p:spPr>
          <a:xfrm>
            <a:off x="1100001" y="1600765"/>
            <a:ext cx="9991998" cy="4524315"/>
          </a:xfrm>
          <a:prstGeom prst="rect">
            <a:avLst/>
          </a:prstGeom>
          <a:noFill/>
        </p:spPr>
        <p:txBody>
          <a:bodyPr wrap="square" rtlCol="0">
            <a:spAutoFit/>
          </a:bodyPr>
          <a:lstStyle/>
          <a:p>
            <a:pPr>
              <a:lnSpc>
                <a:spcPct val="150000"/>
              </a:lnSpc>
            </a:pPr>
            <a:r>
              <a:rPr lang="hr-BA" sz="2400" dirty="0">
                <a:latin typeface="Times New Roman" panose="02020603050405020304" pitchFamily="18" charset="0"/>
                <a:cs typeface="Times New Roman" panose="02020603050405020304" pitchFamily="18" charset="0"/>
              </a:rPr>
              <a:t>Ministarstvo, od ukupne kvote dobijenih dozvola, nadležnim ministarstvima raspodjeljuje 90% dozvola, a zadržava 10% dozvola koje Ministarstvo raspodjeljuje za intervencije u posebnim i nepredvidivim okolnostima, kao npr:</a:t>
            </a:r>
            <a:br>
              <a:rPr lang="hr-BA" sz="2400" dirty="0">
                <a:latin typeface="Times New Roman" panose="02020603050405020304" pitchFamily="18" charset="0"/>
                <a:cs typeface="Times New Roman" panose="02020603050405020304" pitchFamily="18" charset="0"/>
              </a:rPr>
            </a:br>
            <a:r>
              <a:rPr lang="hr-BA" sz="2400" dirty="0">
                <a:latin typeface="Times New Roman" panose="02020603050405020304" pitchFamily="18" charset="0"/>
                <a:cs typeface="Times New Roman" panose="02020603050405020304" pitchFamily="18" charset="0"/>
              </a:rPr>
              <a:t>- podmirenje potreba domaćim prijevoznicima koji su dobili odobrenje - licencu za obavljanje međunarodnog prijevoza, nakon posljednje raspodjele dozvola;</a:t>
            </a:r>
            <a:br>
              <a:rPr lang="hr-BA" sz="2400" dirty="0">
                <a:latin typeface="Times New Roman" panose="02020603050405020304" pitchFamily="18" charset="0"/>
                <a:cs typeface="Times New Roman" panose="02020603050405020304" pitchFamily="18" charset="0"/>
              </a:rPr>
            </a:br>
            <a:r>
              <a:rPr lang="hr-BA" sz="2400" dirty="0">
                <a:latin typeface="Times New Roman" panose="02020603050405020304" pitchFamily="18" charset="0"/>
                <a:cs typeface="Times New Roman" panose="02020603050405020304" pitchFamily="18" charset="0"/>
              </a:rPr>
              <a:t>- potražnja zavisno od sezone;</a:t>
            </a:r>
            <a:br>
              <a:rPr lang="hr-BA" sz="2400" dirty="0">
                <a:latin typeface="Times New Roman" panose="02020603050405020304" pitchFamily="18" charset="0"/>
                <a:cs typeface="Times New Roman" panose="02020603050405020304" pitchFamily="18" charset="0"/>
              </a:rPr>
            </a:br>
            <a:r>
              <a:rPr lang="hr-BA" sz="2400" dirty="0">
                <a:latin typeface="Times New Roman" panose="02020603050405020304" pitchFamily="18" charset="0"/>
                <a:cs typeface="Times New Roman" panose="02020603050405020304" pitchFamily="18" charset="0"/>
              </a:rPr>
              <a:t>- hitnost obavljanja određene vrste prijevoza;</a:t>
            </a:r>
            <a:br>
              <a:rPr lang="hr-BA" sz="2400" dirty="0">
                <a:latin typeface="Times New Roman" panose="02020603050405020304" pitchFamily="18" charset="0"/>
                <a:cs typeface="Times New Roman" panose="02020603050405020304" pitchFamily="18" charset="0"/>
              </a:rPr>
            </a:br>
            <a:r>
              <a:rPr lang="hr-BA" sz="2400" dirty="0">
                <a:latin typeface="Times New Roman" panose="02020603050405020304" pitchFamily="18" charset="0"/>
                <a:cs typeface="Times New Roman" panose="02020603050405020304" pitchFamily="18" charset="0"/>
              </a:rPr>
              <a:t>- promjena na tržištu usluga prijevoza i sl.</a:t>
            </a:r>
          </a:p>
        </p:txBody>
      </p:sp>
    </p:spTree>
    <p:extLst>
      <p:ext uri="{BB962C8B-B14F-4D97-AF65-F5344CB8AC3E}">
        <p14:creationId xmlns:p14="http://schemas.microsoft.com/office/powerpoint/2010/main" val="3958094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327365" y="190999"/>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3" y="1351439"/>
            <a:ext cx="9873345" cy="49971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2" name="TextBox 11"/>
          <p:cNvSpPr txBox="1"/>
          <p:nvPr/>
        </p:nvSpPr>
        <p:spPr>
          <a:xfrm>
            <a:off x="2926079" y="365126"/>
            <a:ext cx="6296297" cy="523220"/>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hr-BA" sz="2800" b="1" dirty="0">
                <a:ln/>
                <a:solidFill>
                  <a:schemeClr val="accent3"/>
                </a:solidFill>
                <a:latin typeface="Times New Roman" panose="02020603050405020304" pitchFamily="18" charset="0"/>
                <a:cs typeface="Times New Roman" panose="02020603050405020304" pitchFamily="18" charset="0"/>
              </a:rPr>
              <a:t>Dozvola za međunarodni prijevoz tereta</a:t>
            </a:r>
            <a:endParaRPr lang="hr-BA" sz="2800" b="1" dirty="0">
              <a:ln/>
              <a:solidFill>
                <a:schemeClr val="accent3"/>
              </a:solidFill>
            </a:endParaRPr>
          </a:p>
        </p:txBody>
      </p:sp>
      <p:sp>
        <p:nvSpPr>
          <p:cNvPr id="13" name="TextBox 12"/>
          <p:cNvSpPr txBox="1"/>
          <p:nvPr/>
        </p:nvSpPr>
        <p:spPr>
          <a:xfrm>
            <a:off x="1045028" y="1616407"/>
            <a:ext cx="9353006" cy="4539191"/>
          </a:xfrm>
          <a:prstGeom prst="rect">
            <a:avLst/>
          </a:prstGeom>
          <a:noFill/>
        </p:spPr>
        <p:txBody>
          <a:bodyPr wrap="square" rtlCol="0">
            <a:spAutoFit/>
          </a:bodyPr>
          <a:lstStyle/>
          <a:p>
            <a:pPr algn="just">
              <a:lnSpc>
                <a:spcPct val="150000"/>
              </a:lnSpc>
            </a:pPr>
            <a:r>
              <a:rPr lang="hr-BA" sz="2800" dirty="0">
                <a:latin typeface="Times New Roman" panose="02020603050405020304" pitchFamily="18" charset="0"/>
                <a:cs typeface="Times New Roman" panose="02020603050405020304" pitchFamily="18" charset="0"/>
              </a:rPr>
              <a:t>To je dozvola koju Bosna i Hercegovina dobije od strane države, na temelju koje domaći prijevoznik ima pravo obavljati poslove međunarodnog prijevoza tereta.</a:t>
            </a:r>
          </a:p>
          <a:p>
            <a:pPr algn="just">
              <a:lnSpc>
                <a:spcPct val="150000"/>
              </a:lnSpc>
            </a:pPr>
            <a:r>
              <a:rPr lang="hr-BA" sz="2800" dirty="0">
                <a:latin typeface="Times New Roman" panose="02020603050405020304" pitchFamily="18" charset="0"/>
                <a:cs typeface="Times New Roman" panose="02020603050405020304" pitchFamily="18" charset="0"/>
              </a:rPr>
              <a:t>Međunarodni javni prijevoz tereta obavlja se na temelju dozvole za međunarodni prijevoz tereta, ukoliko međunarodnim ugovorom nije određeno da se prijevoz obavlja bez dozvole.</a:t>
            </a:r>
          </a:p>
          <a:p>
            <a:pPr algn="just">
              <a:lnSpc>
                <a:spcPct val="150000"/>
              </a:lnSpc>
            </a:pPr>
            <a:r>
              <a:rPr lang="hr-BA" sz="2800" dirty="0">
                <a:latin typeface="Times New Roman" panose="02020603050405020304" pitchFamily="18" charset="0"/>
                <a:cs typeface="Times New Roman" panose="02020603050405020304" pitchFamily="18" charset="0"/>
              </a:rPr>
              <a:t>Mogu je dobiti samo domaći prijevoznici</a:t>
            </a:r>
          </a:p>
        </p:txBody>
      </p:sp>
    </p:spTree>
    <p:extLst>
      <p:ext uri="{BB962C8B-B14F-4D97-AF65-F5344CB8AC3E}">
        <p14:creationId xmlns:p14="http://schemas.microsoft.com/office/powerpoint/2010/main" val="1306501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327365" y="230188"/>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5" y="1390628"/>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5" name="TextBox 4"/>
          <p:cNvSpPr txBox="1"/>
          <p:nvPr/>
        </p:nvSpPr>
        <p:spPr>
          <a:xfrm>
            <a:off x="3774076" y="365125"/>
            <a:ext cx="6387738" cy="646331"/>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hr-BA" sz="3600" b="1" dirty="0">
                <a:ln/>
                <a:solidFill>
                  <a:schemeClr val="accent3"/>
                </a:solidFill>
                <a:latin typeface="Times New Roman" panose="02020603050405020304" pitchFamily="18" charset="0"/>
                <a:cs typeface="Times New Roman" panose="02020603050405020304" pitchFamily="18" charset="0"/>
              </a:rPr>
              <a:t>Bilateralna dozvola</a:t>
            </a:r>
          </a:p>
        </p:txBody>
      </p:sp>
      <p:sp>
        <p:nvSpPr>
          <p:cNvPr id="7" name="TextBox 6"/>
          <p:cNvSpPr txBox="1"/>
          <p:nvPr/>
        </p:nvSpPr>
        <p:spPr>
          <a:xfrm>
            <a:off x="1110342" y="1464873"/>
            <a:ext cx="9744892" cy="5724644"/>
          </a:xfrm>
          <a:prstGeom prst="rect">
            <a:avLst/>
          </a:prstGeom>
          <a:noFill/>
        </p:spPr>
        <p:txBody>
          <a:bodyPr wrap="square" rtlCol="0">
            <a:spAutoFit/>
          </a:bodyPr>
          <a:lstStyle/>
          <a:p>
            <a:pPr>
              <a:lnSpc>
                <a:spcPct val="150000"/>
              </a:lnSpc>
            </a:pPr>
            <a:r>
              <a:rPr lang="hr-BA" sz="2400" dirty="0">
                <a:latin typeface="Times New Roman" panose="02020603050405020304" pitchFamily="18" charset="0"/>
                <a:cs typeface="Times New Roman" panose="02020603050405020304" pitchFamily="18" charset="0"/>
              </a:rPr>
              <a:t> To je dozvola na temelju koje prijevoznik ima pravo obavljati jednu vožnju u odlasku i jednu vožnju u povratku, izmedu dvije države i čija se kvota određuje bilateralnim sporazumima.</a:t>
            </a:r>
          </a:p>
          <a:p>
            <a:pPr>
              <a:lnSpc>
                <a:spcPct val="150000"/>
              </a:lnSpc>
            </a:pPr>
            <a:r>
              <a:rPr lang="hr-BA" sz="2400" dirty="0">
                <a:latin typeface="Times New Roman" panose="02020603050405020304" pitchFamily="18" charset="0"/>
                <a:cs typeface="Times New Roman" panose="02020603050405020304" pitchFamily="18" charset="0"/>
              </a:rPr>
              <a:t>Prilikom obavljanja prijevoza robe prijevoznik mora posjedovati dozvolu, za svaku zemlju ponaosob.</a:t>
            </a:r>
          </a:p>
          <a:p>
            <a:pPr>
              <a:lnSpc>
                <a:spcPct val="150000"/>
              </a:lnSpc>
            </a:pPr>
            <a:r>
              <a:rPr lang="hr-BA" sz="2400" dirty="0">
                <a:latin typeface="Times New Roman" panose="02020603050405020304" pitchFamily="18" charset="0"/>
                <a:cs typeface="Times New Roman" panose="02020603050405020304" pitchFamily="18" charset="0"/>
              </a:rPr>
              <a:t>Federalno ministarstvo prometa i komunikacija / SEKTOR CESTOVNOG PROMETA,STANICA TEHNIČKOG PREGLEDA I CJEVOVODA izdaje ovu dozvolu. </a:t>
            </a:r>
          </a:p>
          <a:p>
            <a:pPr>
              <a:lnSpc>
                <a:spcPct val="150000"/>
              </a:lnSpc>
            </a:pPr>
            <a:r>
              <a:rPr lang="hr-BA" sz="2400" dirty="0">
                <a:latin typeface="Times New Roman" panose="02020603050405020304" pitchFamily="18" charset="0"/>
                <a:cs typeface="Times New Roman" panose="02020603050405020304" pitchFamily="18" charset="0"/>
              </a:rPr>
              <a:t>Mogu je dobiti i fizička i pravna lica.</a:t>
            </a:r>
          </a:p>
          <a:p>
            <a:br>
              <a:rPr lang="hr-BA" dirty="0"/>
            </a:br>
            <a:endParaRPr lang="hr-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7364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207621" y="230188"/>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2" name="TextBox 1"/>
          <p:cNvSpPr txBox="1"/>
          <p:nvPr/>
        </p:nvSpPr>
        <p:spPr>
          <a:xfrm>
            <a:off x="1065871" y="1690062"/>
            <a:ext cx="9875523" cy="3903954"/>
          </a:xfrm>
          <a:prstGeom prst="rect">
            <a:avLst/>
          </a:prstGeom>
          <a:noFill/>
        </p:spPr>
        <p:txBody>
          <a:bodyPr wrap="square" rtlCol="0">
            <a:spAutoFit/>
          </a:bodyPr>
          <a:lstStyle/>
          <a:p>
            <a:pPr>
              <a:lnSpc>
                <a:spcPct val="150000"/>
              </a:lnSpc>
            </a:pPr>
            <a:r>
              <a:rPr lang="hr-BA" sz="2400" dirty="0">
                <a:latin typeface="Times New Roman" panose="02020603050405020304" pitchFamily="18" charset="0"/>
                <a:cs typeface="Times New Roman" panose="02020603050405020304" pitchFamily="18" charset="0"/>
              </a:rPr>
              <a:t>To je dozvola za koju se, na temelju praćenja korištenja u određenom vremenskom periodu, utvrdi da je broj razmijenjenih dozvola manji od potrebe za tom vrstom dozvole.</a:t>
            </a:r>
          </a:p>
          <a:p>
            <a:pPr>
              <a:lnSpc>
                <a:spcPct val="150000"/>
              </a:lnSpc>
            </a:pPr>
            <a:r>
              <a:rPr lang="hr-BA" sz="2400" dirty="0">
                <a:latin typeface="Times New Roman" panose="02020603050405020304" pitchFamily="18" charset="0"/>
                <a:cs typeface="Times New Roman" panose="02020603050405020304" pitchFamily="18" charset="0"/>
              </a:rPr>
              <a:t> Kod raspodjele kritičnih dozvola prednost imaju prijevoznici, koji su prijevoz obavljali prema sljedećim kriterijima ( prema članu 4. i 6. u Pravilniku o kriterijama, postupku i načinu raspodjele stranih dozvola za prijevoz tereta domaćim prijevoznicima koji su napisani na 1., 2., i 3.slajdu) </a:t>
            </a:r>
          </a:p>
        </p:txBody>
      </p:sp>
      <p:sp>
        <p:nvSpPr>
          <p:cNvPr id="5" name="TextBox 4"/>
          <p:cNvSpPr txBox="1"/>
          <p:nvPr/>
        </p:nvSpPr>
        <p:spPr>
          <a:xfrm>
            <a:off x="2548069" y="370753"/>
            <a:ext cx="6406791" cy="707886"/>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BA" sz="4000" b="1" dirty="0">
                <a:ln/>
                <a:solidFill>
                  <a:schemeClr val="accent3"/>
                </a:solidFill>
                <a:latin typeface="Times New Roman" panose="02020603050405020304" pitchFamily="18" charset="0"/>
                <a:cs typeface="Times New Roman" panose="02020603050405020304" pitchFamily="18" charset="0"/>
              </a:rPr>
              <a:t>Kritična dozvola</a:t>
            </a:r>
            <a:endParaRPr lang="hr-BA" sz="4000" b="1" dirty="0">
              <a:ln/>
              <a:solidFill>
                <a:schemeClr val="accent3"/>
              </a:solidFill>
            </a:endParaRPr>
          </a:p>
        </p:txBody>
      </p:sp>
      <p:sp>
        <p:nvSpPr>
          <p:cNvPr id="6" name="Rectangle 5"/>
          <p:cNvSpPr/>
          <p:nvPr/>
        </p:nvSpPr>
        <p:spPr>
          <a:xfrm>
            <a:off x="6003633" y="2967335"/>
            <a:ext cx="18473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endParaRPr lang="en-US" sz="5400" b="1" cap="none" spc="0" dirty="0">
              <a:ln/>
              <a:solidFill>
                <a:schemeClr val="accent3"/>
              </a:solidFill>
              <a:effectLst/>
            </a:endParaRPr>
          </a:p>
        </p:txBody>
      </p:sp>
    </p:spTree>
    <p:extLst>
      <p:ext uri="{BB962C8B-B14F-4D97-AF65-F5344CB8AC3E}">
        <p14:creationId xmlns:p14="http://schemas.microsoft.com/office/powerpoint/2010/main" val="3920119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hr-BA"/>
          </a:p>
        </p:txBody>
      </p:sp>
      <p:sp>
        <p:nvSpPr>
          <p:cNvPr id="3" name="Content Placeholder 2"/>
          <p:cNvSpPr>
            <a:spLocks noGrp="1"/>
          </p:cNvSpPr>
          <p:nvPr>
            <p:ph idx="1"/>
          </p:nvPr>
        </p:nvSpPr>
        <p:spPr/>
        <p:txBody>
          <a:bodyPr/>
          <a:lstStyle/>
          <a:p>
            <a:endParaRPr lang="hr-BA"/>
          </a:p>
          <a:p>
            <a:endParaRPr lang="hr-B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9" name="Rounded Rectangle 8"/>
          <p:cNvSpPr/>
          <p:nvPr/>
        </p:nvSpPr>
        <p:spPr>
          <a:xfrm>
            <a:off x="2207621" y="230188"/>
            <a:ext cx="753726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10" name="Rounded Rectangle 9"/>
          <p:cNvSpPr/>
          <p:nvPr/>
        </p:nvSpPr>
        <p:spPr>
          <a:xfrm>
            <a:off x="681445" y="1351440"/>
            <a:ext cx="10526486" cy="52997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BA"/>
          </a:p>
        </p:txBody>
      </p:sp>
      <p:sp>
        <p:nvSpPr>
          <p:cNvPr id="5" name="TextBox 4"/>
          <p:cNvSpPr txBox="1"/>
          <p:nvPr/>
        </p:nvSpPr>
        <p:spPr>
          <a:xfrm>
            <a:off x="1070690" y="1443638"/>
            <a:ext cx="10050620" cy="4705775"/>
          </a:xfrm>
          <a:prstGeom prst="rect">
            <a:avLst/>
          </a:prstGeom>
          <a:noFill/>
        </p:spPr>
        <p:txBody>
          <a:bodyPr wrap="square" rtlCol="0">
            <a:spAutoFit/>
          </a:bodyPr>
          <a:lstStyle/>
          <a:p>
            <a:pPr>
              <a:lnSpc>
                <a:spcPct val="150000"/>
              </a:lnSpc>
            </a:pPr>
            <a:r>
              <a:rPr lang="hr-BA" sz="2000" dirty="0">
                <a:latin typeface="Times New Roman" panose="02020603050405020304" pitchFamily="18" charset="0"/>
                <a:cs typeface="Times New Roman" panose="02020603050405020304" pitchFamily="18" charset="0"/>
              </a:rPr>
              <a:t>p</a:t>
            </a:r>
            <a:r>
              <a:rPr lang="hr-BA" dirty="0">
                <a:latin typeface="Times New Roman" panose="02020603050405020304" pitchFamily="18" charset="0"/>
                <a:cs typeface="Times New Roman" panose="02020603050405020304" pitchFamily="18" charset="0"/>
              </a:rPr>
              <a:t>redstavlja skup aktivnosti na utvrđivanju plana radnji na određivanju broja dozvola koji, na temelju definiranih kriterija za raspodjelu, pripada pojedinim prijevoznicima</a:t>
            </a:r>
          </a:p>
          <a:p>
            <a:pPr>
              <a:lnSpc>
                <a:spcPct val="150000"/>
              </a:lnSpc>
            </a:pPr>
            <a:r>
              <a:rPr lang="hr-BA" dirty="0">
                <a:latin typeface="Times New Roman" panose="02020603050405020304" pitchFamily="18" charset="0"/>
                <a:cs typeface="Times New Roman" panose="02020603050405020304" pitchFamily="18" charset="0"/>
              </a:rPr>
              <a:t>Raspodjelu dozvola obavlja Ministarstvo svakih šest mjeseci i iste dostavlja nadležnim ministarstvima, kojima je povjerena distribucija dozvola</a:t>
            </a:r>
          </a:p>
          <a:p>
            <a:pPr>
              <a:lnSpc>
                <a:spcPct val="150000"/>
              </a:lnSpc>
            </a:pPr>
            <a:r>
              <a:rPr lang="hr-BA" dirty="0">
                <a:latin typeface="Times New Roman" panose="02020603050405020304" pitchFamily="18" charset="0"/>
                <a:cs typeface="Times New Roman" panose="02020603050405020304" pitchFamily="18" charset="0"/>
              </a:rPr>
              <a:t>Raspodjela CEMT dozvola može se obavljati u slijedećim periodima: 1. godišnje, krajem godine; 2. polugodišnje, sredinom godine; 3. višemjesečno, jednom u tri mjeseca, odnosno kvartalno. Raspodjela se obavlja na temelju utvrđene liste u prvom redovnom postupku i ponovnom postupku. Nadležna ministarstva su dužna najmanje jednom u tri mjeseca obaviti distribuciju dozvola prijevoznicima, uz uvažavanje kriterija, načina i postupaka propisanih Zakonom i ovim pravilnikom i nakon podjele dozvola, Ministarstvu podnijeti izvještaj (Prilog 2). Ministarstvo prati način distribucije i korištenja dozvola i poduzima mjere na otklanjanju, eventualno, uočenih nepravilnosti ili nedostataka</a:t>
            </a:r>
            <a:r>
              <a:rPr lang="hr-BA" sz="2000" dirty="0"/>
              <a:t>. </a:t>
            </a:r>
            <a:endParaRPr lang="hr-BA"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2834640" y="365125"/>
            <a:ext cx="5603966" cy="646331"/>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hr-BA" sz="3600" b="1" dirty="0">
                <a:ln/>
                <a:solidFill>
                  <a:schemeClr val="accent3"/>
                </a:solidFill>
                <a:latin typeface="Times New Roman" panose="02020603050405020304" pitchFamily="18" charset="0"/>
                <a:cs typeface="Times New Roman" panose="02020603050405020304" pitchFamily="18" charset="0"/>
              </a:rPr>
              <a:t>Raspodjela dozvola</a:t>
            </a:r>
          </a:p>
        </p:txBody>
      </p:sp>
    </p:spTree>
    <p:extLst>
      <p:ext uri="{BB962C8B-B14F-4D97-AF65-F5344CB8AC3E}">
        <p14:creationId xmlns:p14="http://schemas.microsoft.com/office/powerpoint/2010/main" val="2583239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918</Words>
  <Application>Microsoft Office PowerPoint</Application>
  <PresentationFormat>Široki ekran</PresentationFormat>
  <Paragraphs>50</Paragraphs>
  <Slides>13</Slides>
  <Notes>0</Notes>
  <HiddenSlides>0</HiddenSlides>
  <MMClips>0</MMClips>
  <ScaleCrop>false</ScaleCrop>
  <HeadingPairs>
    <vt:vector size="4" baseType="variant">
      <vt:variant>
        <vt:lpstr>Tema</vt:lpstr>
      </vt:variant>
      <vt:variant>
        <vt:i4>1</vt:i4>
      </vt:variant>
      <vt:variant>
        <vt:lpstr>Naslovi slajdova</vt:lpstr>
      </vt:variant>
      <vt:variant>
        <vt:i4>13</vt:i4>
      </vt:variant>
    </vt:vector>
  </HeadingPairs>
  <TitlesOfParts>
    <vt:vector size="14" baseType="lpstr">
      <vt:lpstr>Office Theme</vt:lpstr>
      <vt:lpstr>DOZVOLE ZA PRIJEVOZ TERETA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DOZVOLE ZA PRIJEVOZ TERETA</dc:title>
  <dc:creator>Extra</dc:creator>
  <cp:lastModifiedBy>Nepoznat korisnik</cp:lastModifiedBy>
  <cp:revision>20</cp:revision>
  <dcterms:created xsi:type="dcterms:W3CDTF">2020-03-19T15:20:57Z</dcterms:created>
  <dcterms:modified xsi:type="dcterms:W3CDTF">2020-03-19T18:45:02Z</dcterms:modified>
</cp:coreProperties>
</file>